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264" r:id="rId13"/>
    <p:sldId id="266" r:id="rId14"/>
    <p:sldId id="265" r:id="rId15"/>
    <p:sldId id="276" r:id="rId16"/>
    <p:sldId id="303" r:id="rId17"/>
    <p:sldId id="293" r:id="rId18"/>
    <p:sldId id="277" r:id="rId19"/>
    <p:sldId id="284" r:id="rId20"/>
    <p:sldId id="269" r:id="rId21"/>
    <p:sldId id="337" r:id="rId22"/>
    <p:sldId id="338" r:id="rId23"/>
    <p:sldId id="307" r:id="rId24"/>
    <p:sldId id="306" r:id="rId25"/>
    <p:sldId id="308" r:id="rId26"/>
    <p:sldId id="270" r:id="rId27"/>
    <p:sldId id="309" r:id="rId28"/>
    <p:sldId id="310" r:id="rId29"/>
    <p:sldId id="339" r:id="rId30"/>
    <p:sldId id="340" r:id="rId31"/>
    <p:sldId id="341" r:id="rId32"/>
    <p:sldId id="313" r:id="rId33"/>
    <p:sldId id="342" r:id="rId34"/>
    <p:sldId id="316" r:id="rId35"/>
    <p:sldId id="317" r:id="rId36"/>
    <p:sldId id="294" r:id="rId37"/>
    <p:sldId id="296" r:id="rId38"/>
    <p:sldId id="318" r:id="rId39"/>
    <p:sldId id="319" r:id="rId40"/>
    <p:sldId id="321" r:id="rId41"/>
    <p:sldId id="322" r:id="rId42"/>
    <p:sldId id="343" r:id="rId43"/>
    <p:sldId id="34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Zagado/Applied-Data-Science-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Zagadou Oyotode</a:t>
            </a:r>
          </a:p>
          <a:p>
            <a:r>
              <a:rPr lang="en-US" dirty="0">
                <a:solidFill>
                  <a:schemeClr val="bg2"/>
                </a:solidFill>
                <a:latin typeface="Abadi" panose="020B0604020104020204" pitchFamily="34" charset="0"/>
                <a:ea typeface="SF Pro" pitchFamily="2" charset="0"/>
                <a:cs typeface="SF Pro" pitchFamily="2" charset="0"/>
              </a:rPr>
              <a:t>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Feb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5524464" cy="3395274"/>
          </a:xfrm>
          <a:prstGeom prst="rect">
            <a:avLst/>
          </a:prstGeom>
        </p:spPr>
        <p:txBody>
          <a:bodyPr lIns="91440" tIns="45720" rIns="91440" bIns="45720" anchor="t"/>
          <a:lstStyle/>
          <a:p>
            <a:pPr>
              <a:lnSpc>
                <a:spcPct val="100000"/>
              </a:lnSpc>
              <a:spcBef>
                <a:spcPts val="1400"/>
              </a:spcBef>
            </a:pPr>
            <a:r>
              <a:rPr lang="en-US" sz="13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p>
          <a:p>
            <a:pPr>
              <a:lnSpc>
                <a:spcPct val="100000"/>
              </a:lnSpc>
              <a:spcBef>
                <a:spcPts val="1400"/>
              </a:spcBef>
            </a:pPr>
            <a:r>
              <a:rPr lang="en-US" sz="1300" dirty="0">
                <a:solidFill>
                  <a:schemeClr val="accent3">
                    <a:lumMod val="25000"/>
                  </a:schemeClr>
                </a:solidFill>
                <a:latin typeface="Abadi"/>
              </a:rPr>
              <a:t>You can observe that the success rate since 2013 kept increasing till 2020. With heavy payloads the successful landing or positive landing rate are more for </a:t>
            </a:r>
            <a:r>
              <a:rPr lang="en-US" sz="1300" dirty="0" err="1">
                <a:solidFill>
                  <a:schemeClr val="accent3">
                    <a:lumMod val="25000"/>
                  </a:schemeClr>
                </a:solidFill>
                <a:latin typeface="Abadi"/>
              </a:rPr>
              <a:t>Polar,LEO</a:t>
            </a:r>
            <a:r>
              <a:rPr lang="en-US" sz="1300" dirty="0">
                <a:solidFill>
                  <a:schemeClr val="accent3">
                    <a:lumMod val="25000"/>
                  </a:schemeClr>
                </a:solidFill>
                <a:latin typeface="Abadi"/>
              </a:rPr>
              <a:t> and ISS. However for GTO we cannot distinguish this well as both positive landing rate and negative landing(unsuccessful mission) are both there here. </a:t>
            </a:r>
          </a:p>
          <a:p>
            <a:pPr>
              <a:lnSpc>
                <a:spcPct val="100000"/>
              </a:lnSpc>
              <a:spcBef>
                <a:spcPts val="1400"/>
              </a:spcBef>
            </a:pPr>
            <a:r>
              <a:rPr lang="en-US" sz="1300" dirty="0">
                <a:solidFill>
                  <a:schemeClr val="accent3">
                    <a:lumMod val="25000"/>
                  </a:schemeClr>
                </a:solidFill>
                <a:latin typeface="Abadi" panose="020B0604020104020204" pitchFamily="34" charset="0"/>
              </a:rPr>
              <a:t>The link to the notebook is </a:t>
            </a:r>
            <a:r>
              <a:rPr lang="en-US" sz="1300" dirty="0">
                <a:solidFill>
                  <a:srgbClr val="1C7DDB"/>
                </a:solidFill>
                <a:latin typeface="Abadi" panose="020B0604020104020204" pitchFamily="34" charset="0"/>
              </a:rPr>
              <a:t>https://github.com/Zagado/Applied-Data-Science-Capstone-Project.git</a:t>
            </a:r>
            <a:endParaRPr lang="en-US" sz="13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440685DC-ED39-A3B2-EE55-F16D7DA55156}"/>
              </a:ext>
            </a:extLst>
          </p:cNvPr>
          <p:cNvPicPr>
            <a:picLocks noChangeAspect="1"/>
          </p:cNvPicPr>
          <p:nvPr/>
        </p:nvPicPr>
        <p:blipFill>
          <a:blip r:embed="rId3"/>
          <a:stretch>
            <a:fillRect/>
          </a:stretch>
        </p:blipFill>
        <p:spPr>
          <a:xfrm>
            <a:off x="6396494" y="3837343"/>
            <a:ext cx="5227773" cy="2674852"/>
          </a:xfrm>
          <a:prstGeom prst="rect">
            <a:avLst/>
          </a:prstGeom>
        </p:spPr>
      </p:pic>
      <p:pic>
        <p:nvPicPr>
          <p:cNvPr id="11" name="Picture 10">
            <a:extLst>
              <a:ext uri="{FF2B5EF4-FFF2-40B4-BE49-F238E27FC236}">
                <a16:creationId xmlns:a16="http://schemas.microsoft.com/office/drawing/2014/main" id="{6EBE4A4A-1426-DE5F-A29F-071DDFA98868}"/>
              </a:ext>
            </a:extLst>
          </p:cNvPr>
          <p:cNvPicPr>
            <a:picLocks noChangeAspect="1"/>
          </p:cNvPicPr>
          <p:nvPr/>
        </p:nvPicPr>
        <p:blipFill>
          <a:blip r:embed="rId4"/>
          <a:stretch>
            <a:fillRect/>
          </a:stretch>
        </p:blipFill>
        <p:spPr>
          <a:xfrm>
            <a:off x="6396495" y="1077667"/>
            <a:ext cx="5227773" cy="2606266"/>
          </a:xfrm>
          <a:prstGeom prst="rect">
            <a:avLst/>
          </a:prstGeom>
        </p:spPr>
      </p:pic>
      <p:pic>
        <p:nvPicPr>
          <p:cNvPr id="13" name="Picture 12">
            <a:extLst>
              <a:ext uri="{FF2B5EF4-FFF2-40B4-BE49-F238E27FC236}">
                <a16:creationId xmlns:a16="http://schemas.microsoft.com/office/drawing/2014/main" id="{C0E589F8-CF07-42A6-D250-D4681078FEBA}"/>
              </a:ext>
            </a:extLst>
          </p:cNvPr>
          <p:cNvPicPr>
            <a:picLocks noChangeAspect="1"/>
          </p:cNvPicPr>
          <p:nvPr/>
        </p:nvPicPr>
        <p:blipFill>
          <a:blip r:embed="rId5"/>
          <a:stretch>
            <a:fillRect/>
          </a:stretch>
        </p:blipFill>
        <p:spPr>
          <a:xfrm>
            <a:off x="1108666" y="3986761"/>
            <a:ext cx="4987333" cy="252543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1300" dirty="0">
                <a:solidFill>
                  <a:schemeClr val="accent3">
                    <a:lumMod val="25000"/>
                  </a:schemeClr>
                </a:solidFill>
                <a:latin typeface="Abadi"/>
              </a:rPr>
              <a:t>We loaded the SpaceX dataset into a SQL database without leaving the </a:t>
            </a:r>
            <a:r>
              <a:rPr lang="en-US" sz="1300" dirty="0" err="1">
                <a:solidFill>
                  <a:schemeClr val="accent3">
                    <a:lumMod val="25000"/>
                  </a:schemeClr>
                </a:solidFill>
                <a:latin typeface="Abadi"/>
              </a:rPr>
              <a:t>jupyter</a:t>
            </a:r>
            <a:r>
              <a:rPr lang="en-US" sz="1300" dirty="0">
                <a:solidFill>
                  <a:schemeClr val="accent3">
                    <a:lumMod val="25000"/>
                  </a:schemeClr>
                </a:solidFill>
                <a:latin typeface="Abadi"/>
              </a:rPr>
              <a:t> notebook using SQLite</a:t>
            </a:r>
          </a:p>
          <a:p>
            <a:pPr>
              <a:lnSpc>
                <a:spcPct val="100000"/>
              </a:lnSpc>
              <a:spcBef>
                <a:spcPts val="1400"/>
              </a:spcBef>
            </a:pPr>
            <a:r>
              <a:rPr lang="en-US" sz="1300" dirty="0">
                <a:solidFill>
                  <a:schemeClr val="accent3">
                    <a:lumMod val="25000"/>
                  </a:schemeClr>
                </a:solidFill>
                <a:latin typeface="Abadi"/>
              </a:rPr>
              <a:t>We wrote queries for:</a:t>
            </a:r>
          </a:p>
          <a:p>
            <a:pPr lvl="1">
              <a:lnSpc>
                <a:spcPct val="100000"/>
              </a:lnSpc>
              <a:spcBef>
                <a:spcPts val="1400"/>
              </a:spcBef>
              <a:buFontTx/>
              <a:buChar char="-"/>
            </a:pPr>
            <a:r>
              <a:rPr lang="en-US" sz="13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300" b="1" i="0" dirty="0">
                <a:effectLst/>
                <a:latin typeface="-apple-system"/>
              </a:rPr>
              <a:t>Display 5 records where launch sites begin with the string 'CCA'</a:t>
            </a:r>
            <a:endParaRPr lang="en-US" sz="1300" dirty="0">
              <a:solidFill>
                <a:schemeClr val="bg2">
                  <a:lumMod val="50000"/>
                </a:schemeClr>
              </a:solidFill>
              <a:latin typeface="Abadi"/>
            </a:endParaRPr>
          </a:p>
          <a:p>
            <a:pPr lvl="1">
              <a:lnSpc>
                <a:spcPct val="100000"/>
              </a:lnSpc>
              <a:spcBef>
                <a:spcPts val="1400"/>
              </a:spcBef>
              <a:buFontTx/>
              <a:buChar char="-"/>
            </a:pPr>
            <a:r>
              <a:rPr lang="en-US" sz="13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3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300" dirty="0">
                <a:solidFill>
                  <a:schemeClr val="bg2">
                    <a:lumMod val="50000"/>
                  </a:schemeClr>
                </a:solidFill>
                <a:latin typeface="Abadi"/>
              </a:rPr>
              <a:t>List the date when the first successful landing outcome in ground pad was achieved</a:t>
            </a:r>
          </a:p>
          <a:p>
            <a:pPr lvl="1">
              <a:lnSpc>
                <a:spcPct val="100000"/>
              </a:lnSpc>
              <a:spcBef>
                <a:spcPts val="1400"/>
              </a:spcBef>
              <a:buFontTx/>
              <a:buChar char="-"/>
            </a:pPr>
            <a:r>
              <a:rPr lang="en-US" sz="1300" b="1" i="0" dirty="0">
                <a:effectLst/>
                <a:latin typeface="-apple-system"/>
              </a:rPr>
              <a:t>List the names of the boosters which have success in drone ship and have payload mass greater than 4000 but less than 6000</a:t>
            </a:r>
            <a:endParaRPr lang="en-US" sz="1300" dirty="0">
              <a:solidFill>
                <a:schemeClr val="bg2">
                  <a:lumMod val="50000"/>
                </a:schemeClr>
              </a:solidFill>
              <a:latin typeface="Abadi"/>
            </a:endParaRPr>
          </a:p>
          <a:p>
            <a:pPr lvl="1">
              <a:lnSpc>
                <a:spcPct val="100000"/>
              </a:lnSpc>
              <a:spcBef>
                <a:spcPts val="1400"/>
              </a:spcBef>
              <a:buFontTx/>
              <a:buChar char="-"/>
            </a:pPr>
            <a:r>
              <a:rPr lang="en-US" sz="13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300" b="1" i="0" dirty="0">
                <a:effectLst/>
                <a:latin typeface="-apple-system"/>
              </a:rPr>
              <a:t>List the names of the </a:t>
            </a:r>
            <a:r>
              <a:rPr lang="en-US" sz="1300" b="1" i="0" dirty="0" err="1">
                <a:effectLst/>
                <a:latin typeface="-apple-system"/>
              </a:rPr>
              <a:t>booster_versions</a:t>
            </a:r>
            <a:r>
              <a:rPr lang="en-US" sz="1300" b="1" i="0" dirty="0">
                <a:effectLst/>
                <a:latin typeface="-apple-system"/>
              </a:rPr>
              <a:t> which have carried the maximum payload mass. Use a subquery</a:t>
            </a:r>
          </a:p>
          <a:p>
            <a:pPr lvl="1">
              <a:lnSpc>
                <a:spcPct val="100000"/>
              </a:lnSpc>
              <a:spcBef>
                <a:spcPts val="1400"/>
              </a:spcBef>
              <a:buFontTx/>
              <a:buChar char="-"/>
            </a:pPr>
            <a:r>
              <a:rPr lang="en-US" sz="1100" b="1" i="0" dirty="0">
                <a:effectLst/>
                <a:latin typeface="-apple-system"/>
              </a:rPr>
              <a:t>Rank the count of successful </a:t>
            </a:r>
            <a:r>
              <a:rPr lang="en-US" sz="1100" b="1" i="0" dirty="0" err="1">
                <a:effectLst/>
                <a:latin typeface="-apple-system"/>
              </a:rPr>
              <a:t>landing_outcomes</a:t>
            </a:r>
            <a:r>
              <a:rPr lang="en-US" sz="1100" b="1" i="0" dirty="0">
                <a:effectLst/>
                <a:latin typeface="-apple-system"/>
              </a:rPr>
              <a:t> between the date 04-06-2010 and 20-03-2017 in descending order.</a:t>
            </a:r>
            <a:endParaRPr lang="en-US" sz="1300" dirty="0">
              <a:solidFill>
                <a:schemeClr val="bg2">
                  <a:lumMod val="50000"/>
                </a:schemeClr>
              </a:solidFill>
              <a:latin typeface="Abadi"/>
            </a:endParaRPr>
          </a:p>
          <a:p>
            <a:pPr lvl="1">
              <a:lnSpc>
                <a:spcPct val="100000"/>
              </a:lnSpc>
              <a:spcBef>
                <a:spcPts val="1400"/>
              </a:spcBef>
              <a:buFontTx/>
              <a:buChar char="-"/>
            </a:pPr>
            <a:r>
              <a:rPr lang="en-US" sz="1300" dirty="0">
                <a:solidFill>
                  <a:schemeClr val="bg2">
                    <a:lumMod val="50000"/>
                  </a:schemeClr>
                </a:solidFill>
                <a:latin typeface="Abadi"/>
              </a:rPr>
              <a:t>The failed landing outcomes in drone ship, their booster version and launch site names.</a:t>
            </a:r>
            <a:endParaRPr lang="en-US" sz="1300" dirty="0">
              <a:solidFill>
                <a:schemeClr val="accent3">
                  <a:lumMod val="25000"/>
                </a:schemeClr>
              </a:solidFill>
              <a:latin typeface="Abadi"/>
            </a:endParaRPr>
          </a:p>
          <a:p>
            <a:pPr>
              <a:lnSpc>
                <a:spcPct val="100000"/>
              </a:lnSpc>
              <a:spcBef>
                <a:spcPts val="1400"/>
              </a:spcBef>
            </a:pPr>
            <a:r>
              <a:rPr lang="en-US" sz="1300" dirty="0">
                <a:solidFill>
                  <a:schemeClr val="accent3">
                    <a:lumMod val="25000"/>
                  </a:schemeClr>
                </a:solidFill>
                <a:latin typeface="Abadi"/>
              </a:rPr>
              <a:t>The link to the notebook is </a:t>
            </a:r>
            <a:r>
              <a:rPr lang="en-US" sz="1300" dirty="0">
                <a:solidFill>
                  <a:srgbClr val="1C7DDB"/>
                </a:solidFill>
                <a:latin typeface="Abadi" panose="020B0604020104020204" pitchFamily="34" charset="0"/>
              </a:rPr>
              <a:t>https://github.com/Zagado/Applied-Data-Science-Capstone-Project.git</a:t>
            </a:r>
            <a:endParaRPr lang="en-US" sz="1300" dirty="0">
              <a:solidFill>
                <a:srgbClr val="1C7DDB"/>
              </a:solidFill>
              <a:latin typeface="Abadi"/>
            </a:endParaRPr>
          </a:p>
          <a:p>
            <a:pPr marL="0" indent="0">
              <a:lnSpc>
                <a:spcPct val="100000"/>
              </a:lnSpc>
              <a:spcBef>
                <a:spcPts val="1400"/>
              </a:spcBef>
              <a:buNone/>
            </a:pPr>
            <a:endParaRPr lang="en-US" sz="1300" dirty="0">
              <a:solidFill>
                <a:schemeClr val="accent3">
                  <a:lumMod val="25000"/>
                </a:schemeClr>
              </a:solidFill>
              <a:latin typeface="Abadi"/>
            </a:endParaRPr>
          </a:p>
          <a:p>
            <a:pPr marL="0" indent="0">
              <a:lnSpc>
                <a:spcPct val="100000"/>
              </a:lnSpc>
              <a:spcBef>
                <a:spcPts val="1400"/>
              </a:spcBef>
              <a:buNone/>
            </a:pPr>
            <a:endParaRPr lang="en-US" sz="1300" dirty="0">
              <a:solidFill>
                <a:schemeClr val="accent3">
                  <a:lumMod val="25000"/>
                </a:schemeClr>
              </a:solidFill>
              <a:latin typeface="Abadi"/>
            </a:endParaRPr>
          </a:p>
          <a:p>
            <a:pPr>
              <a:lnSpc>
                <a:spcPct val="100000"/>
              </a:lnSpc>
              <a:spcBef>
                <a:spcPts val="1400"/>
              </a:spcBef>
            </a:pPr>
            <a:endParaRPr lang="en-US" sz="1300" dirty="0">
              <a:solidFill>
                <a:schemeClr val="accent3">
                  <a:lumMod val="25000"/>
                </a:schemeClr>
              </a:solidFill>
              <a:latin typeface="Abadi" panose="020B0604020104020204" pitchFamily="34" charset="0"/>
            </a:endParaRPr>
          </a:p>
          <a:p>
            <a:pPr>
              <a:lnSpc>
                <a:spcPct val="100000"/>
              </a:lnSpc>
            </a:pPr>
            <a:endParaRPr lang="en-US" sz="1300" dirty="0"/>
          </a:p>
          <a:p>
            <a:pPr>
              <a:lnSpc>
                <a:spcPct val="100000"/>
              </a:lnSpc>
            </a:pPr>
            <a:endParaRPr lang="en-US" sz="1300" dirty="0"/>
          </a:p>
          <a:p>
            <a:pPr>
              <a:lnSpc>
                <a:spcPct val="100000"/>
              </a:lnSpc>
            </a:pPr>
            <a:endParaRPr lang="en-US" sz="13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marked, and map objects such as markers, circles, lines were used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400" dirty="0">
                <a:solidFill>
                  <a:srgbClr val="1C7DDB"/>
                </a:solidFill>
                <a:latin typeface="Abadi" panose="020B0604020104020204" pitchFamily="34" charset="0"/>
              </a:rPr>
              <a:t>https://github.com/Zagado/Applied-Data-Science-Capstone-Project.git</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400" dirty="0">
                <a:solidFill>
                  <a:srgbClr val="1C7DDB"/>
                </a:solidFill>
                <a:latin typeface="Abadi" panose="020B0604020104020204" pitchFamily="34" charset="0"/>
              </a:rPr>
              <a:t>https://github.com/Zagado/Applied-Data-Science-Capstone-Project.git</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r>
              <a:rPr lang="en-US" sz="1400" b="0" i="0" dirty="0">
                <a:effectLst/>
                <a:latin typeface="-apple-system"/>
              </a:rPr>
              <a:t>We see that as the flight number increases, the first stage is more likely to land successfully for site CCAFS SLC. For the other sites, no so much.</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88B920DD-0F10-C8A5-A4BD-9BD23F1B3111}"/>
              </a:ext>
            </a:extLst>
          </p:cNvPr>
          <p:cNvPicPr>
            <a:picLocks noChangeAspect="1"/>
          </p:cNvPicPr>
          <p:nvPr/>
        </p:nvPicPr>
        <p:blipFill>
          <a:blip r:embed="rId3"/>
          <a:stretch>
            <a:fillRect/>
          </a:stretch>
        </p:blipFill>
        <p:spPr>
          <a:xfrm>
            <a:off x="807203" y="3555929"/>
            <a:ext cx="10478408" cy="24696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5173"/>
            <a:ext cx="10515599" cy="875462"/>
          </a:xfrm>
          <a:prstGeom prst="rect">
            <a:avLst/>
          </a:prstGeom>
        </p:spPr>
        <p:txBody>
          <a:bodyPr>
            <a:noAutofit/>
          </a:bodyPr>
          <a:lstStyle/>
          <a:p>
            <a:pPr marL="0" indent="0">
              <a:lnSpc>
                <a:spcPct val="100000"/>
              </a:lnSpc>
              <a:spcBef>
                <a:spcPts val="1400"/>
              </a:spcBef>
              <a:buNone/>
            </a:pPr>
            <a:endParaRPr lang="en-CA" sz="1300" dirty="0">
              <a:solidFill>
                <a:schemeClr val="accent3">
                  <a:lumMod val="25000"/>
                </a:schemeClr>
              </a:solidFill>
              <a:latin typeface="Abadi" panose="020B0604020104020204" pitchFamily="34" charset="0"/>
            </a:endParaRPr>
          </a:p>
          <a:p>
            <a:pPr>
              <a:lnSpc>
                <a:spcPct val="100000"/>
              </a:lnSpc>
              <a:spcBef>
                <a:spcPts val="1400"/>
              </a:spcBef>
            </a:pPr>
            <a:r>
              <a:rPr lang="en-US" sz="1300" dirty="0">
                <a:solidFill>
                  <a:schemeClr val="accent3">
                    <a:lumMod val="25000"/>
                  </a:schemeClr>
                </a:solidFill>
                <a:latin typeface="Abadi" panose="020B0604020104020204" pitchFamily="34" charset="0"/>
              </a:rPr>
              <a:t>For the VAFB-SLC  </a:t>
            </a:r>
            <a:r>
              <a:rPr lang="en-US" sz="1300" dirty="0" err="1">
                <a:solidFill>
                  <a:schemeClr val="accent3">
                    <a:lumMod val="25000"/>
                  </a:schemeClr>
                </a:solidFill>
                <a:latin typeface="Abadi" panose="020B0604020104020204" pitchFamily="34" charset="0"/>
              </a:rPr>
              <a:t>launchsite</a:t>
            </a:r>
            <a:r>
              <a:rPr lang="en-US" sz="1300" dirty="0">
                <a:solidFill>
                  <a:schemeClr val="accent3">
                    <a:lumMod val="25000"/>
                  </a:schemeClr>
                </a:solidFill>
                <a:latin typeface="Abadi" panose="020B0604020104020204" pitchFamily="34" charset="0"/>
              </a:rPr>
              <a:t> there are no  rockets  launched for  </a:t>
            </a:r>
            <a:r>
              <a:rPr lang="en-US" sz="1300" dirty="0" err="1">
                <a:solidFill>
                  <a:schemeClr val="accent3">
                    <a:lumMod val="25000"/>
                  </a:schemeClr>
                </a:solidFill>
                <a:latin typeface="Abadi" panose="020B0604020104020204" pitchFamily="34" charset="0"/>
              </a:rPr>
              <a:t>heavypayload</a:t>
            </a:r>
            <a:r>
              <a:rPr lang="en-US" sz="1300" dirty="0">
                <a:solidFill>
                  <a:schemeClr val="accent3">
                    <a:lumMod val="25000"/>
                  </a:schemeClr>
                </a:solidFill>
                <a:latin typeface="Abadi" panose="020B0604020104020204" pitchFamily="34" charset="0"/>
              </a:rPr>
              <a:t> mass(greater than 10000).</a:t>
            </a:r>
          </a:p>
          <a:p>
            <a:pPr>
              <a:lnSpc>
                <a:spcPct val="100000"/>
              </a:lnSpc>
              <a:spcBef>
                <a:spcPts val="1400"/>
              </a:spcBef>
            </a:pPr>
            <a:r>
              <a:rPr lang="en-US" sz="1300" dirty="0">
                <a:solidFill>
                  <a:schemeClr val="accent3">
                    <a:lumMod val="25000"/>
                  </a:schemeClr>
                </a:solidFill>
                <a:latin typeface="Abadi" panose="020B0604020104020204" pitchFamily="34" charset="0"/>
              </a:rPr>
              <a:t>For CCAFS SLC 40, success rate increase as load mass increases</a:t>
            </a:r>
          </a:p>
          <a:p>
            <a:pPr>
              <a:lnSpc>
                <a:spcPct val="100000"/>
              </a:lnSpc>
              <a:spcBef>
                <a:spcPts val="1400"/>
              </a:spcBef>
            </a:pPr>
            <a:endParaRPr lang="en-US" sz="1300" dirty="0">
              <a:solidFill>
                <a:schemeClr val="accent3">
                  <a:lumMod val="25000"/>
                </a:schemeClr>
              </a:solidFill>
              <a:latin typeface="Abadi" panose="020B0604020104020204" pitchFamily="34" charset="0"/>
            </a:endParaRPr>
          </a:p>
          <a:p>
            <a:pPr>
              <a:lnSpc>
                <a:spcPct val="100000"/>
              </a:lnSpc>
              <a:spcBef>
                <a:spcPts val="1400"/>
              </a:spcBef>
            </a:pPr>
            <a:endParaRPr lang="en-US" sz="13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vs. Launch Site</a:t>
            </a:r>
          </a:p>
        </p:txBody>
      </p:sp>
      <p:pic>
        <p:nvPicPr>
          <p:cNvPr id="6" name="Picture 5">
            <a:extLst>
              <a:ext uri="{FF2B5EF4-FFF2-40B4-BE49-F238E27FC236}">
                <a16:creationId xmlns:a16="http://schemas.microsoft.com/office/drawing/2014/main" id="{50D95D23-BB69-0E3D-6D42-69E7650DE841}"/>
              </a:ext>
            </a:extLst>
          </p:cNvPr>
          <p:cNvPicPr>
            <a:picLocks noChangeAspect="1"/>
          </p:cNvPicPr>
          <p:nvPr/>
        </p:nvPicPr>
        <p:blipFill>
          <a:blip r:embed="rId3"/>
          <a:stretch>
            <a:fillRect/>
          </a:stretch>
        </p:blipFill>
        <p:spPr>
          <a:xfrm>
            <a:off x="2346252" y="2838109"/>
            <a:ext cx="6368520" cy="3532459"/>
          </a:xfrm>
          <a:prstGeom prst="rect">
            <a:avLst/>
          </a:prstGeom>
        </p:spPr>
      </p:pic>
    </p:spTree>
    <p:extLst>
      <p:ext uri="{BB962C8B-B14F-4D97-AF65-F5344CB8AC3E}">
        <p14:creationId xmlns:p14="http://schemas.microsoft.com/office/powerpoint/2010/main" val="761987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r>
              <a:rPr lang="en-US" sz="2200" dirty="0">
                <a:latin typeface="Abadi" panose="020B0604020104020204" pitchFamily="34" charset="0"/>
              </a:rPr>
              <a:t>SO has the lowest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 Rate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2" name="Picture 1">
            <a:extLst>
              <a:ext uri="{FF2B5EF4-FFF2-40B4-BE49-F238E27FC236}">
                <a16:creationId xmlns:a16="http://schemas.microsoft.com/office/drawing/2014/main" id="{CF1C0180-11F4-4370-2A68-6F400B9F8F31}"/>
              </a:ext>
            </a:extLst>
          </p:cNvPr>
          <p:cNvPicPr>
            <a:picLocks noChangeAspect="1"/>
          </p:cNvPicPr>
          <p:nvPr/>
        </p:nvPicPr>
        <p:blipFill>
          <a:blip r:embed="rId3"/>
          <a:stretch>
            <a:fillRect/>
          </a:stretch>
        </p:blipFill>
        <p:spPr>
          <a:xfrm>
            <a:off x="5598422" y="2810507"/>
            <a:ext cx="6025845" cy="3083195"/>
          </a:xfrm>
          <a:prstGeom prst="rect">
            <a:avLst/>
          </a:prstGeom>
        </p:spPr>
      </p:pic>
    </p:spTree>
    <p:extLst>
      <p:ext uri="{BB962C8B-B14F-4D97-AF65-F5344CB8AC3E}">
        <p14:creationId xmlns:p14="http://schemas.microsoft.com/office/powerpoint/2010/main" val="1497164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551383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5C54AA1A-1A7D-29B4-6346-55FA52D001C3}"/>
              </a:ext>
            </a:extLst>
          </p:cNvPr>
          <p:cNvPicPr>
            <a:picLocks noChangeAspect="1"/>
          </p:cNvPicPr>
          <p:nvPr/>
        </p:nvPicPr>
        <p:blipFill>
          <a:blip r:embed="rId3"/>
          <a:stretch>
            <a:fillRect/>
          </a:stretch>
        </p:blipFill>
        <p:spPr>
          <a:xfrm>
            <a:off x="6320206" y="2727761"/>
            <a:ext cx="5525665" cy="315358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9457A001-A479-021C-6ABD-779C32210989}"/>
              </a:ext>
            </a:extLst>
          </p:cNvPr>
          <p:cNvPicPr>
            <a:picLocks noChangeAspect="1"/>
          </p:cNvPicPr>
          <p:nvPr/>
        </p:nvPicPr>
        <p:blipFill>
          <a:blip r:embed="rId3"/>
          <a:stretch>
            <a:fillRect/>
          </a:stretch>
        </p:blipFill>
        <p:spPr>
          <a:xfrm>
            <a:off x="4625163" y="2660960"/>
            <a:ext cx="6072537" cy="356543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Success Yearly Trend</a:t>
            </a:r>
          </a:p>
        </p:txBody>
      </p:sp>
      <p:pic>
        <p:nvPicPr>
          <p:cNvPr id="2" name="Picture 1">
            <a:extLst>
              <a:ext uri="{FF2B5EF4-FFF2-40B4-BE49-F238E27FC236}">
                <a16:creationId xmlns:a16="http://schemas.microsoft.com/office/drawing/2014/main" id="{11CC5200-3258-562D-C091-DAC9B517F7CB}"/>
              </a:ext>
            </a:extLst>
          </p:cNvPr>
          <p:cNvPicPr>
            <a:picLocks noChangeAspect="1"/>
          </p:cNvPicPr>
          <p:nvPr/>
        </p:nvPicPr>
        <p:blipFill>
          <a:blip r:embed="rId3"/>
          <a:stretch>
            <a:fillRect/>
          </a:stretch>
        </p:blipFill>
        <p:spPr>
          <a:xfrm>
            <a:off x="4843234" y="2495059"/>
            <a:ext cx="6442377" cy="326222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All Launch Site Names</a:t>
            </a:r>
          </a:p>
        </p:txBody>
      </p:sp>
      <p:pic>
        <p:nvPicPr>
          <p:cNvPr id="2" name="Picture 1">
            <a:extLst>
              <a:ext uri="{FF2B5EF4-FFF2-40B4-BE49-F238E27FC236}">
                <a16:creationId xmlns:a16="http://schemas.microsoft.com/office/drawing/2014/main" id="{9573756F-A2A4-0E84-D6F1-89105174F8B5}"/>
              </a:ext>
            </a:extLst>
          </p:cNvPr>
          <p:cNvPicPr>
            <a:picLocks noChangeAspect="1"/>
          </p:cNvPicPr>
          <p:nvPr/>
        </p:nvPicPr>
        <p:blipFill>
          <a:blip r:embed="rId3"/>
          <a:stretch>
            <a:fillRect/>
          </a:stretch>
        </p:blipFill>
        <p:spPr>
          <a:xfrm>
            <a:off x="3111451" y="2970332"/>
            <a:ext cx="7925487" cy="275105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10222887" cy="1321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B3930CBF-3AA7-F776-CCF0-56B53238720D}"/>
              </a:ext>
            </a:extLst>
          </p:cNvPr>
          <p:cNvPicPr>
            <a:picLocks noChangeAspect="1"/>
          </p:cNvPicPr>
          <p:nvPr/>
        </p:nvPicPr>
        <p:blipFill>
          <a:blip r:embed="rId3"/>
          <a:stretch>
            <a:fillRect/>
          </a:stretch>
        </p:blipFill>
        <p:spPr>
          <a:xfrm>
            <a:off x="978195" y="2636118"/>
            <a:ext cx="9374315" cy="36832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15355786-814B-0AB6-8EFF-A217D38D631B}"/>
              </a:ext>
            </a:extLst>
          </p:cNvPr>
          <p:cNvPicPr>
            <a:picLocks noChangeAspect="1"/>
          </p:cNvPicPr>
          <p:nvPr/>
        </p:nvPicPr>
        <p:blipFill>
          <a:blip r:embed="rId3"/>
          <a:stretch>
            <a:fillRect/>
          </a:stretch>
        </p:blipFill>
        <p:spPr>
          <a:xfrm>
            <a:off x="1584802" y="3181427"/>
            <a:ext cx="8116003" cy="20804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Average Payload Mass by F9 v1.1</a:t>
            </a:r>
          </a:p>
        </p:txBody>
      </p:sp>
      <p:pic>
        <p:nvPicPr>
          <p:cNvPr id="6" name="Picture 5">
            <a:extLst>
              <a:ext uri="{FF2B5EF4-FFF2-40B4-BE49-F238E27FC236}">
                <a16:creationId xmlns:a16="http://schemas.microsoft.com/office/drawing/2014/main" id="{38028ED3-D333-AF93-7907-426B12C49402}"/>
              </a:ext>
            </a:extLst>
          </p:cNvPr>
          <p:cNvPicPr>
            <a:picLocks noChangeAspect="1"/>
          </p:cNvPicPr>
          <p:nvPr/>
        </p:nvPicPr>
        <p:blipFill>
          <a:blip r:embed="rId3"/>
          <a:stretch>
            <a:fillRect/>
          </a:stretch>
        </p:blipFill>
        <p:spPr>
          <a:xfrm>
            <a:off x="1997792" y="3429000"/>
            <a:ext cx="7643522" cy="1996613"/>
          </a:xfrm>
          <a:prstGeom prst="rect">
            <a:avLst/>
          </a:prstGeom>
        </p:spPr>
      </p:pic>
    </p:spTree>
    <p:extLst>
      <p:ext uri="{BB962C8B-B14F-4D97-AF65-F5344CB8AC3E}">
        <p14:creationId xmlns:p14="http://schemas.microsoft.com/office/powerpoint/2010/main" val="766170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First Successful Ground Landing Date</a:t>
            </a:r>
          </a:p>
        </p:txBody>
      </p:sp>
      <p:pic>
        <p:nvPicPr>
          <p:cNvPr id="6" name="Picture 5">
            <a:extLst>
              <a:ext uri="{FF2B5EF4-FFF2-40B4-BE49-F238E27FC236}">
                <a16:creationId xmlns:a16="http://schemas.microsoft.com/office/drawing/2014/main" id="{18440867-33AB-01A0-DF4A-D01E6AE33A03}"/>
              </a:ext>
            </a:extLst>
          </p:cNvPr>
          <p:cNvPicPr>
            <a:picLocks noChangeAspect="1"/>
          </p:cNvPicPr>
          <p:nvPr/>
        </p:nvPicPr>
        <p:blipFill>
          <a:blip r:embed="rId3"/>
          <a:stretch>
            <a:fillRect/>
          </a:stretch>
        </p:blipFill>
        <p:spPr>
          <a:xfrm>
            <a:off x="1840094" y="3682071"/>
            <a:ext cx="7605419" cy="1684166"/>
          </a:xfrm>
          <a:prstGeom prst="rect">
            <a:avLst/>
          </a:prstGeom>
        </p:spPr>
      </p:pic>
    </p:spTree>
    <p:extLst>
      <p:ext uri="{BB962C8B-B14F-4D97-AF65-F5344CB8AC3E}">
        <p14:creationId xmlns:p14="http://schemas.microsoft.com/office/powerpoint/2010/main" val="3485963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Successful Drone Ship Landing with Payload between 4000 and 6000</a:t>
            </a:r>
          </a:p>
        </p:txBody>
      </p:sp>
      <p:pic>
        <p:nvPicPr>
          <p:cNvPr id="3" name="Picture 2">
            <a:extLst>
              <a:ext uri="{FF2B5EF4-FFF2-40B4-BE49-F238E27FC236}">
                <a16:creationId xmlns:a16="http://schemas.microsoft.com/office/drawing/2014/main" id="{B71E4248-B751-147F-E58A-3CA8D0D28241}"/>
              </a:ext>
            </a:extLst>
          </p:cNvPr>
          <p:cNvPicPr>
            <a:picLocks noChangeAspect="1"/>
          </p:cNvPicPr>
          <p:nvPr/>
        </p:nvPicPr>
        <p:blipFill>
          <a:blip r:embed="rId3"/>
          <a:stretch>
            <a:fillRect/>
          </a:stretch>
        </p:blipFill>
        <p:spPr>
          <a:xfrm>
            <a:off x="1158209" y="3190687"/>
            <a:ext cx="9739204" cy="2834886"/>
          </a:xfrm>
          <a:prstGeom prst="rect">
            <a:avLst/>
          </a:prstGeom>
        </p:spPr>
      </p:pic>
    </p:spTree>
    <p:extLst>
      <p:ext uri="{BB962C8B-B14F-4D97-AF65-F5344CB8AC3E}">
        <p14:creationId xmlns:p14="http://schemas.microsoft.com/office/powerpoint/2010/main" val="1475287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group by </a:t>
            </a:r>
            <a:r>
              <a:rPr lang="en-US" sz="2400" dirty="0">
                <a:latin typeface="Abadi" panose="020B0604020104020204" pitchFamily="34" charset="0"/>
              </a:rPr>
              <a:t>to find the count of outcomes for each possible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Number of Successful and Failure Mission Outcomes</a:t>
            </a:r>
          </a:p>
        </p:txBody>
      </p:sp>
      <p:pic>
        <p:nvPicPr>
          <p:cNvPr id="6" name="Picture 5">
            <a:extLst>
              <a:ext uri="{FF2B5EF4-FFF2-40B4-BE49-F238E27FC236}">
                <a16:creationId xmlns:a16="http://schemas.microsoft.com/office/drawing/2014/main" id="{07ADF9B5-CD0D-FB46-899B-406EECEF8967}"/>
              </a:ext>
            </a:extLst>
          </p:cNvPr>
          <p:cNvPicPr>
            <a:picLocks noChangeAspect="1"/>
          </p:cNvPicPr>
          <p:nvPr/>
        </p:nvPicPr>
        <p:blipFill>
          <a:blip r:embed="rId3"/>
          <a:stretch>
            <a:fillRect/>
          </a:stretch>
        </p:blipFill>
        <p:spPr>
          <a:xfrm>
            <a:off x="1368945" y="3129722"/>
            <a:ext cx="8093141" cy="28958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18948"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Boosters Carried Maximum Payload</a:t>
            </a:r>
          </a:p>
        </p:txBody>
      </p:sp>
      <p:pic>
        <p:nvPicPr>
          <p:cNvPr id="6" name="Picture 5">
            <a:extLst>
              <a:ext uri="{FF2B5EF4-FFF2-40B4-BE49-F238E27FC236}">
                <a16:creationId xmlns:a16="http://schemas.microsoft.com/office/drawing/2014/main" id="{67A9F7B2-0DA7-4CD9-AEE0-72277DA789CF}"/>
              </a:ext>
            </a:extLst>
          </p:cNvPr>
          <p:cNvPicPr>
            <a:picLocks noChangeAspect="1"/>
          </p:cNvPicPr>
          <p:nvPr/>
        </p:nvPicPr>
        <p:blipFill>
          <a:blip r:embed="rId3"/>
          <a:stretch>
            <a:fillRect/>
          </a:stretch>
        </p:blipFill>
        <p:spPr>
          <a:xfrm>
            <a:off x="4827181" y="1807020"/>
            <a:ext cx="7082900" cy="4182521"/>
          </a:xfrm>
          <a:prstGeom prst="rect">
            <a:avLst/>
          </a:prstGeom>
        </p:spPr>
      </p:pic>
    </p:spTree>
    <p:extLst>
      <p:ext uri="{BB962C8B-B14F-4D97-AF65-F5344CB8AC3E}">
        <p14:creationId xmlns:p14="http://schemas.microsoft.com/office/powerpoint/2010/main" val="581406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4820" y="140969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2975244A-6FE5-BE87-DD0A-0E47AEBA4FA6}"/>
              </a:ext>
            </a:extLst>
          </p:cNvPr>
          <p:cNvPicPr>
            <a:picLocks noChangeAspect="1"/>
          </p:cNvPicPr>
          <p:nvPr/>
        </p:nvPicPr>
        <p:blipFill>
          <a:blip r:embed="rId3"/>
          <a:stretch>
            <a:fillRect/>
          </a:stretch>
        </p:blipFill>
        <p:spPr>
          <a:xfrm>
            <a:off x="645923" y="2651030"/>
            <a:ext cx="10325995" cy="40687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830" y="1442914"/>
            <a:ext cx="10687962" cy="4351338"/>
          </a:xfrm>
          <a:prstGeom prst="rect">
            <a:avLst/>
          </a:prstGeom>
        </p:spPr>
        <p:txBody>
          <a:bodyPr lIns="91440" tIns="45720" rIns="91440" bIns="45720" anchor="t"/>
          <a:lstStyle/>
          <a:p>
            <a:pPr>
              <a:spcBef>
                <a:spcPts val="1400"/>
              </a:spcBef>
            </a:pPr>
            <a:r>
              <a:rPr lang="en-US" sz="2200" dirty="0">
                <a:latin typeface="Abadi" panose="020B0604020104020204" pitchFamily="34" charset="0"/>
              </a:rPr>
              <a:t>We selected Landing outcomes and the </a:t>
            </a:r>
            <a:r>
              <a:rPr lang="en-US" sz="2200" b="1" dirty="0">
                <a:latin typeface="Abadi" panose="020B0604020104020204" pitchFamily="34" charset="0"/>
              </a:rPr>
              <a:t>COUNT</a:t>
            </a:r>
            <a:r>
              <a:rPr lang="en-US" sz="2200" dirty="0">
                <a:latin typeface="Abadi" panose="020B0604020104020204" pitchFamily="34" charset="0"/>
              </a:rPr>
              <a:t> of landing outcomes from the data and used the </a:t>
            </a:r>
            <a:r>
              <a:rPr lang="en-US" sz="2200" b="1" dirty="0">
                <a:latin typeface="Abadi" panose="020B0604020104020204" pitchFamily="34" charset="0"/>
              </a:rPr>
              <a:t>WHERE</a:t>
            </a:r>
            <a:r>
              <a:rPr lang="en-US" sz="2200" dirty="0">
                <a:latin typeface="Abadi" panose="020B0604020104020204" pitchFamily="34" charset="0"/>
              </a:rPr>
              <a:t> clause to filter for landing outcomes </a:t>
            </a:r>
            <a:r>
              <a:rPr lang="en-US" sz="2200" b="1" dirty="0">
                <a:latin typeface="Abadi" panose="020B0604020104020204" pitchFamily="34" charset="0"/>
              </a:rPr>
              <a:t>BETWEEN</a:t>
            </a:r>
            <a:r>
              <a:rPr lang="en-US" sz="2200" dirty="0">
                <a:latin typeface="Abadi" panose="020B0604020104020204" pitchFamily="34" charset="0"/>
              </a:rPr>
              <a:t> 2010-06-04 to 2010-03-20.</a:t>
            </a:r>
          </a:p>
          <a:p>
            <a:pPr>
              <a:spcBef>
                <a:spcPts val="1400"/>
              </a:spcBef>
            </a:pPr>
            <a:r>
              <a:rPr lang="en-US" sz="2200" dirty="0">
                <a:latin typeface="Abadi" panose="020B0604020104020204" pitchFamily="34" charset="0"/>
              </a:rPr>
              <a:t>We applied the </a:t>
            </a:r>
            <a:r>
              <a:rPr lang="en-US" sz="2200" b="1" dirty="0">
                <a:latin typeface="Abadi" panose="020B0604020104020204" pitchFamily="34" charset="0"/>
              </a:rPr>
              <a:t>GROUP BY </a:t>
            </a:r>
            <a:r>
              <a:rPr lang="en-US" sz="2200" dirty="0">
                <a:latin typeface="Abadi" panose="020B0604020104020204" pitchFamily="34" charset="0"/>
              </a:rPr>
              <a:t>clause to group the landing outcomes and the </a:t>
            </a:r>
            <a:r>
              <a:rPr lang="en-US" sz="2200" b="1" dirty="0">
                <a:latin typeface="Abadi" panose="020B0604020104020204" pitchFamily="34" charset="0"/>
              </a:rPr>
              <a:t>ORDER BY </a:t>
            </a:r>
            <a:r>
              <a:rPr lang="en-US" sz="2200" dirty="0">
                <a:latin typeface="Abadi" panose="020B0604020104020204" pitchFamily="34" charset="0"/>
              </a:rPr>
              <a:t>clause to order the grouped landing outcome in descending order.</a:t>
            </a:r>
          </a:p>
          <a:p>
            <a:pPr>
              <a:spcBef>
                <a:spcPts val="1400"/>
              </a:spcBef>
            </a:pPr>
            <a:endParaRPr lang="en-US" sz="22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Rank Landing Outcomes Between 2010-06-04 and 2017-03-20</a:t>
            </a:r>
          </a:p>
        </p:txBody>
      </p:sp>
      <p:pic>
        <p:nvPicPr>
          <p:cNvPr id="6" name="Picture 5">
            <a:extLst>
              <a:ext uri="{FF2B5EF4-FFF2-40B4-BE49-F238E27FC236}">
                <a16:creationId xmlns:a16="http://schemas.microsoft.com/office/drawing/2014/main" id="{276825D4-D1A8-A63D-3D35-3C27E24312CD}"/>
              </a:ext>
            </a:extLst>
          </p:cNvPr>
          <p:cNvPicPr>
            <a:picLocks noChangeAspect="1"/>
          </p:cNvPicPr>
          <p:nvPr/>
        </p:nvPicPr>
        <p:blipFill>
          <a:blip r:embed="rId3"/>
          <a:stretch>
            <a:fillRect/>
          </a:stretch>
        </p:blipFill>
        <p:spPr>
          <a:xfrm>
            <a:off x="1449104" y="3494689"/>
            <a:ext cx="8740897" cy="28729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Picture 4">
            <a:extLst>
              <a:ext uri="{FF2B5EF4-FFF2-40B4-BE49-F238E27FC236}">
                <a16:creationId xmlns:a16="http://schemas.microsoft.com/office/drawing/2014/main" id="{5B6352AB-39E5-09B5-CBDA-3F70B3FA48B6}"/>
              </a:ext>
            </a:extLst>
          </p:cNvPr>
          <p:cNvPicPr>
            <a:picLocks noChangeAspect="1"/>
          </p:cNvPicPr>
          <p:nvPr/>
        </p:nvPicPr>
        <p:blipFill>
          <a:blip r:embed="rId3"/>
          <a:stretch>
            <a:fillRect/>
          </a:stretch>
        </p:blipFill>
        <p:spPr>
          <a:xfrm>
            <a:off x="770011" y="1374713"/>
            <a:ext cx="10158340" cy="505249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 – CCAFS SLC-40</a:t>
            </a:r>
          </a:p>
        </p:txBody>
      </p:sp>
      <p:pic>
        <p:nvPicPr>
          <p:cNvPr id="5" name="Picture 4">
            <a:extLst>
              <a:ext uri="{FF2B5EF4-FFF2-40B4-BE49-F238E27FC236}">
                <a16:creationId xmlns:a16="http://schemas.microsoft.com/office/drawing/2014/main" id="{2DB44F94-59F7-B0F6-BBCA-3AE8123A17E1}"/>
              </a:ext>
            </a:extLst>
          </p:cNvPr>
          <p:cNvPicPr>
            <a:picLocks noChangeAspect="1"/>
          </p:cNvPicPr>
          <p:nvPr/>
        </p:nvPicPr>
        <p:blipFill>
          <a:blip r:embed="rId2"/>
          <a:stretch>
            <a:fillRect/>
          </a:stretch>
        </p:blipFill>
        <p:spPr>
          <a:xfrm>
            <a:off x="3282442" y="1483751"/>
            <a:ext cx="3596952" cy="2301439"/>
          </a:xfrm>
          <a:prstGeom prst="rect">
            <a:avLst/>
          </a:prstGeom>
        </p:spPr>
      </p:pic>
      <p:pic>
        <p:nvPicPr>
          <p:cNvPr id="7" name="Picture 6">
            <a:extLst>
              <a:ext uri="{FF2B5EF4-FFF2-40B4-BE49-F238E27FC236}">
                <a16:creationId xmlns:a16="http://schemas.microsoft.com/office/drawing/2014/main" id="{293F0914-07FE-D0B6-0785-9A8E3258CDA0}"/>
              </a:ext>
            </a:extLst>
          </p:cNvPr>
          <p:cNvPicPr>
            <a:picLocks noChangeAspect="1"/>
          </p:cNvPicPr>
          <p:nvPr/>
        </p:nvPicPr>
        <p:blipFill>
          <a:blip r:embed="rId3"/>
          <a:stretch>
            <a:fillRect/>
          </a:stretch>
        </p:blipFill>
        <p:spPr>
          <a:xfrm>
            <a:off x="3282442" y="3982820"/>
            <a:ext cx="7546306" cy="2767417"/>
          </a:xfrm>
          <a:prstGeom prst="rect">
            <a:avLst/>
          </a:prstGeom>
        </p:spPr>
      </p:pic>
      <p:pic>
        <p:nvPicPr>
          <p:cNvPr id="10" name="Picture 9">
            <a:extLst>
              <a:ext uri="{FF2B5EF4-FFF2-40B4-BE49-F238E27FC236}">
                <a16:creationId xmlns:a16="http://schemas.microsoft.com/office/drawing/2014/main" id="{A226F120-0C99-FB3B-83D5-BC31AA2751B5}"/>
              </a:ext>
            </a:extLst>
          </p:cNvPr>
          <p:cNvPicPr>
            <a:picLocks noChangeAspect="1"/>
          </p:cNvPicPr>
          <p:nvPr/>
        </p:nvPicPr>
        <p:blipFill>
          <a:blip r:embed="rId4"/>
          <a:stretch>
            <a:fillRect/>
          </a:stretch>
        </p:blipFill>
        <p:spPr>
          <a:xfrm>
            <a:off x="770011" y="1567578"/>
            <a:ext cx="2423370" cy="4435224"/>
          </a:xfrm>
          <a:prstGeom prst="rect">
            <a:avLst/>
          </a:prstGeom>
        </p:spPr>
      </p:pic>
      <p:sp>
        <p:nvSpPr>
          <p:cNvPr id="11" name="TextBox 10">
            <a:extLst>
              <a:ext uri="{FF2B5EF4-FFF2-40B4-BE49-F238E27FC236}">
                <a16:creationId xmlns:a16="http://schemas.microsoft.com/office/drawing/2014/main" id="{BBC37852-6806-0353-DF2C-B58E8AE769C8}"/>
              </a:ext>
            </a:extLst>
          </p:cNvPr>
          <p:cNvSpPr txBox="1"/>
          <p:nvPr/>
        </p:nvSpPr>
        <p:spPr>
          <a:xfrm>
            <a:off x="7240772" y="1483751"/>
            <a:ext cx="3880884" cy="2308324"/>
          </a:xfrm>
          <a:prstGeom prst="rect">
            <a:avLst/>
          </a:prstGeom>
          <a:noFill/>
        </p:spPr>
        <p:txBody>
          <a:bodyPr wrap="square" rtlCol="0">
            <a:spAutoFit/>
          </a:bodyPr>
          <a:lstStyle/>
          <a:p>
            <a:r>
              <a:rPr lang="en-US" dirty="0"/>
              <a:t>Distance from CCAFS SLC-40 to:</a:t>
            </a:r>
          </a:p>
          <a:p>
            <a:pPr marL="285750" indent="-285750">
              <a:buFont typeface="Arial" panose="020B0604020202020204" pitchFamily="34" charset="0"/>
              <a:buChar char="•"/>
            </a:pPr>
            <a:r>
              <a:rPr lang="en-US" dirty="0"/>
              <a:t>Railway: 1.28KM</a:t>
            </a:r>
          </a:p>
          <a:p>
            <a:pPr marL="285750" indent="-285750">
              <a:buFont typeface="Arial" panose="020B0604020202020204" pitchFamily="34" charset="0"/>
              <a:buChar char="•"/>
            </a:pPr>
            <a:r>
              <a:rPr lang="en-US" dirty="0"/>
              <a:t>City: 51.43KM</a:t>
            </a:r>
          </a:p>
          <a:p>
            <a:pPr marL="285750" indent="-285750">
              <a:buFont typeface="Arial" panose="020B0604020202020204" pitchFamily="34" charset="0"/>
              <a:buChar char="•"/>
            </a:pPr>
            <a:r>
              <a:rPr lang="en-US" dirty="0"/>
              <a:t>Coastline: 0.86KM</a:t>
            </a:r>
          </a:p>
          <a:p>
            <a:pPr marL="285750" indent="-285750">
              <a:buFont typeface="Arial" panose="020B0604020202020204" pitchFamily="34" charset="0"/>
              <a:buChar char="•"/>
            </a:pPr>
            <a:r>
              <a:rPr lang="en-US" dirty="0"/>
              <a:t>Highway: 0.58KM</a:t>
            </a:r>
          </a:p>
          <a:p>
            <a:endParaRPr lang="en-US" dirty="0"/>
          </a:p>
          <a:p>
            <a:r>
              <a:rPr lang="en-US" dirty="0"/>
              <a:t>Most landmarks are far from the launch site except the highway and coastline.</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Picture 5">
            <a:extLst>
              <a:ext uri="{FF2B5EF4-FFF2-40B4-BE49-F238E27FC236}">
                <a16:creationId xmlns:a16="http://schemas.microsoft.com/office/drawing/2014/main" id="{AC767D2B-C61F-B827-6CEE-0EB370596958}"/>
              </a:ext>
            </a:extLst>
          </p:cNvPr>
          <p:cNvPicPr>
            <a:picLocks noChangeAspect="1"/>
          </p:cNvPicPr>
          <p:nvPr/>
        </p:nvPicPr>
        <p:blipFill>
          <a:blip r:embed="rId3"/>
          <a:stretch>
            <a:fillRect/>
          </a:stretch>
        </p:blipFill>
        <p:spPr>
          <a:xfrm>
            <a:off x="584409" y="1685843"/>
            <a:ext cx="10873563" cy="3486314"/>
          </a:xfrm>
          <a:prstGeom prst="rect">
            <a:avLst/>
          </a:prstGeom>
        </p:spPr>
      </p:pic>
      <p:sp>
        <p:nvSpPr>
          <p:cNvPr id="7" name="TextBox 6">
            <a:extLst>
              <a:ext uri="{FF2B5EF4-FFF2-40B4-BE49-F238E27FC236}">
                <a16:creationId xmlns:a16="http://schemas.microsoft.com/office/drawing/2014/main" id="{9FE156F4-702E-243E-EFD0-CB2EEB14B00A}"/>
              </a:ext>
            </a:extLst>
          </p:cNvPr>
          <p:cNvSpPr txBox="1"/>
          <p:nvPr/>
        </p:nvSpPr>
        <p:spPr>
          <a:xfrm>
            <a:off x="584409" y="5144244"/>
            <a:ext cx="7761768" cy="646331"/>
          </a:xfrm>
          <a:prstGeom prst="rect">
            <a:avLst/>
          </a:prstGeom>
          <a:noFill/>
        </p:spPr>
        <p:txBody>
          <a:bodyPr wrap="square" rtlCol="0">
            <a:spAutoFit/>
          </a:bodyPr>
          <a:lstStyle/>
          <a:p>
            <a:r>
              <a:rPr lang="en-US" dirty="0"/>
              <a:t>Success rate = 76.9%</a:t>
            </a:r>
          </a:p>
          <a:p>
            <a:r>
              <a:rPr lang="en-US" dirty="0"/>
              <a:t>Failure rate = 23.1%</a:t>
            </a:r>
          </a:p>
        </p:txBody>
      </p:sp>
    </p:spTree>
    <p:extLst>
      <p:ext uri="{BB962C8B-B14F-4D97-AF65-F5344CB8AC3E}">
        <p14:creationId xmlns:p14="http://schemas.microsoft.com/office/powerpoint/2010/main" val="2797293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Falcon 9 rocket launches cost 62 million dollars to Space X while its competitors have a cost close to 165 million dollars. This competitive advantage comes from the fact that Space X is able to re-used its 1</a:t>
            </a:r>
            <a:r>
              <a:rPr lang="en-US" sz="1800" baseline="30000" dirty="0">
                <a:solidFill>
                  <a:schemeClr val="accent3">
                    <a:lumMod val="25000"/>
                  </a:schemeClr>
                </a:solidFill>
                <a:latin typeface="Abadi" panose="020B0604020104020204" pitchFamily="34" charset="0"/>
              </a:rPr>
              <a:t>st</a:t>
            </a:r>
            <a:r>
              <a:rPr lang="en-US" sz="1800" dirty="0">
                <a:solidFill>
                  <a:schemeClr val="accent3">
                    <a:lumMod val="25000"/>
                  </a:schemeClr>
                </a:solidFill>
                <a:latin typeface="Abadi" panose="020B0604020104020204" pitchFamily="34" charset="0"/>
              </a:rPr>
              <a:t> stage ricket only if it lands back successfully.</a:t>
            </a:r>
          </a:p>
          <a:p>
            <a:pPr marL="457200" lvl="1" indent="0" algn="just">
              <a:spcBef>
                <a:spcPts val="1400"/>
              </a:spcBef>
              <a:buNone/>
            </a:pPr>
            <a:r>
              <a:rPr lang="en-US" sz="1800" dirty="0">
                <a:solidFill>
                  <a:schemeClr val="accent3">
                    <a:lumMod val="25000"/>
                  </a:schemeClr>
                </a:solidFill>
                <a:latin typeface="Abadi" panose="020B0604020104020204" pitchFamily="34" charset="0"/>
              </a:rPr>
              <a:t>Therefore, determining the probability of a successful launches will help us predict the cost of launches.</a:t>
            </a:r>
          </a:p>
          <a:p>
            <a:pPr marL="457200" lvl="1" indent="0" algn="just">
              <a:spcBef>
                <a:spcPts val="1400"/>
              </a:spcBef>
              <a:buNone/>
            </a:pPr>
            <a:r>
              <a:rPr lang="en-US" sz="1800" dirty="0">
                <a:solidFill>
                  <a:schemeClr val="accent3">
                    <a:lumMod val="25000"/>
                  </a:schemeClr>
                </a:solidFill>
                <a:latin typeface="Abadi" panose="020B0604020104020204" pitchFamily="34" charset="0"/>
              </a:rPr>
              <a:t>The following slides contains a break down of our analysis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drive successfully landings?</a:t>
            </a:r>
          </a:p>
          <a:p>
            <a:pPr lvl="1">
              <a:spcBef>
                <a:spcPts val="1400"/>
              </a:spcBef>
              <a:buFontTx/>
              <a:buChar char="-"/>
            </a:pPr>
            <a:r>
              <a:rPr lang="en-US" sz="1800" dirty="0">
                <a:solidFill>
                  <a:schemeClr val="accent3">
                    <a:lumMod val="25000"/>
                  </a:schemeClr>
                </a:solidFill>
                <a:latin typeface="Abadi" panose="020B0604020104020204" pitchFamily="34" charset="0"/>
              </a:rPr>
              <a:t>How do these factors interact with each other?</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321EFE0A-ACED-98C1-F10A-74EC00AB64C1}"/>
              </a:ext>
            </a:extLst>
          </p:cNvPr>
          <p:cNvPicPr>
            <a:picLocks noChangeAspect="1"/>
          </p:cNvPicPr>
          <p:nvPr/>
        </p:nvPicPr>
        <p:blipFill>
          <a:blip r:embed="rId3"/>
          <a:stretch>
            <a:fillRect/>
          </a:stretch>
        </p:blipFill>
        <p:spPr>
          <a:xfrm>
            <a:off x="770011" y="1829860"/>
            <a:ext cx="10515599" cy="3785614"/>
          </a:xfrm>
          <a:prstGeom prst="rect">
            <a:avLst/>
          </a:prstGeom>
        </p:spPr>
      </p:pic>
    </p:spTree>
    <p:extLst>
      <p:ext uri="{BB962C8B-B14F-4D97-AF65-F5344CB8AC3E}">
        <p14:creationId xmlns:p14="http://schemas.microsoft.com/office/powerpoint/2010/main" val="857013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Classification Accuracy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2" name="Slide Number Placeholder 3">
            <a:extLst>
              <a:ext uri="{FF2B5EF4-FFF2-40B4-BE49-F238E27FC236}">
                <a16:creationId xmlns:a16="http://schemas.microsoft.com/office/drawing/2014/main" id="{32BF61AA-AD62-C3AB-A51C-021819DEA2A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42</a:t>
            </a:fld>
            <a:endParaRPr lang="en-US"/>
          </a:p>
        </p:txBody>
      </p:sp>
      <p:sp>
        <p:nvSpPr>
          <p:cNvPr id="3" name="Content Placeholder 4">
            <a:extLst>
              <a:ext uri="{FF2B5EF4-FFF2-40B4-BE49-F238E27FC236}">
                <a16:creationId xmlns:a16="http://schemas.microsoft.com/office/drawing/2014/main" id="{8687E675-AF8D-67BE-137B-F9F3D9889CFC}"/>
              </a:ext>
            </a:extLst>
          </p:cNvPr>
          <p:cNvSpPr txBox="1">
            <a:spLocks/>
          </p:cNvSpPr>
          <p:nvPr/>
        </p:nvSpPr>
        <p:spPr>
          <a:xfrm>
            <a:off x="770011" y="2082114"/>
            <a:ext cx="3429850"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p:txBody>
      </p:sp>
      <p:sp>
        <p:nvSpPr>
          <p:cNvPr id="6" name="Title 1">
            <a:extLst>
              <a:ext uri="{FF2B5EF4-FFF2-40B4-BE49-F238E27FC236}">
                <a16:creationId xmlns:a16="http://schemas.microsoft.com/office/drawing/2014/main" id="{E3F87F09-8EFF-0150-C86F-DF122311613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131DDB1B-43EB-0DB6-CFEC-89AD45C25530}"/>
              </a:ext>
            </a:extLst>
          </p:cNvPr>
          <p:cNvPicPr>
            <a:picLocks noChangeAspect="1"/>
          </p:cNvPicPr>
          <p:nvPr/>
        </p:nvPicPr>
        <p:blipFill>
          <a:blip r:embed="rId3"/>
          <a:stretch>
            <a:fillRect/>
          </a:stretch>
        </p:blipFill>
        <p:spPr>
          <a:xfrm>
            <a:off x="4303755" y="1315096"/>
            <a:ext cx="6981856" cy="45786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to predict the success rate in our case.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2966850"/>
          </a:xfrm>
          <a:prstGeom prst="rect">
            <a:avLst/>
          </a:prstGeom>
        </p:spPr>
        <p:txBody>
          <a:bodyPr/>
          <a:lstStyle/>
          <a:p>
            <a:pPr algn="just">
              <a:lnSpc>
                <a:spcPct val="100000"/>
              </a:lnSpc>
              <a:spcBef>
                <a:spcPts val="1400"/>
              </a:spcBef>
            </a:pPr>
            <a:r>
              <a:rPr lang="en-US" sz="1700" dirty="0">
                <a:solidFill>
                  <a:schemeClr val="accent3">
                    <a:lumMod val="25000"/>
                  </a:schemeClr>
                </a:solidFill>
                <a:latin typeface="Abadi" panose="020B0604020104020204" pitchFamily="34" charset="0"/>
              </a:rPr>
              <a:t>Process</a:t>
            </a:r>
          </a:p>
          <a:p>
            <a:pPr lvl="1" algn="just">
              <a:lnSpc>
                <a:spcPct val="100000"/>
              </a:lnSpc>
              <a:spcBef>
                <a:spcPts val="1400"/>
              </a:spcBef>
              <a:buFontTx/>
              <a:buChar char="-"/>
            </a:pPr>
            <a:r>
              <a:rPr lang="en-US" sz="17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7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700" dirty="0" err="1">
                <a:solidFill>
                  <a:schemeClr val="accent3">
                    <a:lumMod val="25000"/>
                  </a:schemeClr>
                </a:solidFill>
                <a:latin typeface="Abadi" panose="020B0604020104020204" pitchFamily="34" charset="0"/>
              </a:rPr>
              <a:t>dataframe</a:t>
            </a:r>
            <a:r>
              <a:rPr lang="en-US" sz="1700" dirty="0">
                <a:solidFill>
                  <a:schemeClr val="accent3">
                    <a:lumMod val="25000"/>
                  </a:schemeClr>
                </a:solidFill>
                <a:latin typeface="Abadi" panose="020B0604020104020204" pitchFamily="34" charset="0"/>
              </a:rPr>
              <a:t> using .</a:t>
            </a:r>
            <a:r>
              <a:rPr lang="en-US" sz="1700" dirty="0" err="1">
                <a:solidFill>
                  <a:schemeClr val="accent3">
                    <a:lumMod val="25000"/>
                  </a:schemeClr>
                </a:solidFill>
                <a:latin typeface="Abadi" panose="020B0604020104020204" pitchFamily="34" charset="0"/>
              </a:rPr>
              <a:t>json_normalize</a:t>
            </a:r>
            <a:r>
              <a:rPr lang="en-US" sz="17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700" dirty="0">
                <a:solidFill>
                  <a:schemeClr val="accent3">
                    <a:lumMod val="25000"/>
                  </a:schemeClr>
                </a:solidFill>
                <a:latin typeface="Abadi" panose="020B0604020104020204" pitchFamily="34" charset="0"/>
              </a:rPr>
              <a:t>Filter the </a:t>
            </a:r>
            <a:r>
              <a:rPr lang="en-US" sz="1700" dirty="0" err="1">
                <a:solidFill>
                  <a:schemeClr val="accent3">
                    <a:lumMod val="25000"/>
                  </a:schemeClr>
                </a:solidFill>
                <a:latin typeface="Abadi" panose="020B0604020104020204" pitchFamily="34" charset="0"/>
              </a:rPr>
              <a:t>dataframe</a:t>
            </a:r>
            <a:r>
              <a:rPr lang="en-US" sz="1700" dirty="0">
                <a:solidFill>
                  <a:schemeClr val="accent3">
                    <a:lumMod val="25000"/>
                  </a:schemeClr>
                </a:solidFill>
                <a:latin typeface="Abadi" panose="020B0604020104020204" pitchFamily="34" charset="0"/>
              </a:rPr>
              <a:t> to only include Falcon 9 launches</a:t>
            </a:r>
          </a:p>
          <a:p>
            <a:pPr lvl="1" algn="just">
              <a:lnSpc>
                <a:spcPct val="100000"/>
              </a:lnSpc>
              <a:spcBef>
                <a:spcPts val="1400"/>
              </a:spcBef>
              <a:buFontTx/>
              <a:buChar char="-"/>
            </a:pPr>
            <a:r>
              <a:rPr lang="en-US" sz="1700" dirty="0">
                <a:solidFill>
                  <a:schemeClr val="accent3">
                    <a:lumMod val="25000"/>
                  </a:schemeClr>
                </a:solidFill>
                <a:latin typeface="Abadi" panose="020B0604020104020204" pitchFamily="34" charset="0"/>
              </a:rPr>
              <a:t>We then cleaned the data, checked for missing values and fill in missing values where necessary</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619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(Picture1), clean the requested data and did some basic data wrangling and formatting (Picture2: Final data).</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hlinkClick r:id="rId3"/>
              </a:rPr>
              <a:t>https://github.com/Zagado/Applied-Data-Science-Capstone-Project.git</a:t>
            </a:r>
            <a:endParaRPr lang="en-US" sz="2200" dirty="0"/>
          </a:p>
          <a:p>
            <a:pPr marL="0" indent="0">
              <a:lnSpc>
                <a:spcPct val="100000"/>
              </a:lnSpc>
              <a:spcBef>
                <a:spcPts val="1400"/>
              </a:spcBef>
              <a:buNone/>
            </a:pPr>
            <a:endParaRPr lang="en-US" sz="2200"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742D714B-9C83-1262-44D4-5E11CEB5EEA6}"/>
              </a:ext>
            </a:extLst>
          </p:cNvPr>
          <p:cNvPicPr>
            <a:picLocks noChangeAspect="1"/>
          </p:cNvPicPr>
          <p:nvPr/>
        </p:nvPicPr>
        <p:blipFill>
          <a:blip r:embed="rId4"/>
          <a:stretch>
            <a:fillRect/>
          </a:stretch>
        </p:blipFill>
        <p:spPr>
          <a:xfrm>
            <a:off x="5542400" y="1926577"/>
            <a:ext cx="6344744" cy="1801163"/>
          </a:xfrm>
          <a:prstGeom prst="rect">
            <a:avLst/>
          </a:prstGeom>
        </p:spPr>
      </p:pic>
      <p:pic>
        <p:nvPicPr>
          <p:cNvPr id="7" name="Picture 6">
            <a:extLst>
              <a:ext uri="{FF2B5EF4-FFF2-40B4-BE49-F238E27FC236}">
                <a16:creationId xmlns:a16="http://schemas.microsoft.com/office/drawing/2014/main" id="{A80CA199-C213-BB0B-328E-5C2867D8442D}"/>
              </a:ext>
            </a:extLst>
          </p:cNvPr>
          <p:cNvPicPr>
            <a:picLocks noChangeAspect="1"/>
          </p:cNvPicPr>
          <p:nvPr/>
        </p:nvPicPr>
        <p:blipFill>
          <a:blip r:embed="rId5"/>
          <a:stretch>
            <a:fillRect/>
          </a:stretch>
        </p:blipFill>
        <p:spPr>
          <a:xfrm>
            <a:off x="4938329" y="4566618"/>
            <a:ext cx="6948815" cy="183444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https://github.com/Zagado/Applied-Data-Science-Capstone-Project.git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4926</TotalTime>
  <Words>1848</Words>
  <Application>Microsoft Office PowerPoint</Application>
  <PresentationFormat>Widescreen</PresentationFormat>
  <Paragraphs>215</Paragraphs>
  <Slides>45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Oyotode, Zagadou</cp:lastModifiedBy>
  <cp:revision>214</cp:revision>
  <dcterms:created xsi:type="dcterms:W3CDTF">2021-04-29T18:58:34Z</dcterms:created>
  <dcterms:modified xsi:type="dcterms:W3CDTF">2023-02-02T12:59:52Z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